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4" r:id="rId1"/>
  </p:sldMasterIdLst>
  <p:notesMasterIdLst>
    <p:notesMasterId r:id="rId11"/>
  </p:notesMasterIdLst>
  <p:handoutMasterIdLst>
    <p:handoutMasterId r:id="rId12"/>
  </p:handoutMasterIdLst>
  <p:sldIdLst>
    <p:sldId id="325" r:id="rId2"/>
    <p:sldId id="337" r:id="rId3"/>
    <p:sldId id="338" r:id="rId4"/>
    <p:sldId id="329" r:id="rId5"/>
    <p:sldId id="336" r:id="rId6"/>
    <p:sldId id="327" r:id="rId7"/>
    <p:sldId id="330" r:id="rId8"/>
    <p:sldId id="331" r:id="rId9"/>
    <p:sldId id="335" r:id="rId10"/>
  </p:sldIdLst>
  <p:sldSz cx="9144000" cy="6858000" type="screen4x3"/>
  <p:notesSz cx="6808788" cy="98234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Анжелика" initials="А5" lastIdx="0" clrIdx="0"/>
  <p:cmAuthor id="1" name="boss" initials="b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5861"/>
    <a:srgbClr val="158ED9"/>
    <a:srgbClr val="3C8CB0"/>
    <a:srgbClr val="AC0000"/>
    <a:srgbClr val="1799E9"/>
    <a:srgbClr val="DA6E14"/>
    <a:srgbClr val="ED9741"/>
    <a:srgbClr val="0099FF"/>
    <a:srgbClr val="00FF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30" d="100"/>
          <a:sy n="130" d="100"/>
        </p:scale>
        <p:origin x="-1074" y="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3094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B77AF-E668-4764-9CCA-5A1A13A7DFA9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7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B8457-724A-446E-967A-A355A2B7D9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4374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91D750-CC83-4E7C-9D0E-119AF4F96B31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9325" y="736600"/>
            <a:ext cx="4910138" cy="36845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666139"/>
            <a:ext cx="5447030" cy="44205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C297F-F3B6-41AE-BBC0-D533396AD2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9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BFFF3D-5BD6-4E83-8DBC-AA532D4A3BDC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BFFF3D-5BD6-4E83-8DBC-AA532D4A3BDC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BFFF3D-5BD6-4E83-8DBC-AA532D4A3BDC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BFFF3D-5BD6-4E83-8DBC-AA532D4A3BDC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BFFF3D-5BD6-4E83-8DBC-AA532D4A3BDC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3000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BFFF3D-5BD6-4E83-8DBC-AA532D4A3BDC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3BFFF3D-5BD6-4E83-8DBC-AA532D4A3BDC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3BFFF3D-5BD6-4E83-8DBC-AA532D4A3BDC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3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3BFFF3D-5BD6-4E83-8DBC-AA532D4A3BDC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3BFFF3D-5BD6-4E83-8DBC-AA532D4A3BDC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ransition advClick="0" advTm="300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mailto:o.smirnova@sibstrin.ru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187624" y="40591"/>
            <a:ext cx="7956376" cy="255454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МАГИСТРАТУРА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строительных материалов, изделий и конструкций</a:t>
            </a:r>
            <a:endParaRPr lang="ru-RU" sz="40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78053" y="2564904"/>
            <a:ext cx="7965947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Магистратура –это возможность получить высший уровень квалификации в соответствии с  профессиональными стандартами РФ!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Искитимцемент» отметил День строителя достижения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155" y="3713855"/>
            <a:ext cx="4338090" cy="31546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187624" y="3839472"/>
            <a:ext cx="3567531" cy="27699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РЕЙТИНГ ПРОФЕССИИ ТЕХНОЛОГ</a:t>
            </a:r>
          </a:p>
          <a:p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Востребованность 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98%</a:t>
            </a:r>
          </a:p>
          <a:p>
            <a:r>
              <a:rPr 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Оплачиваемость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75%</a:t>
            </a:r>
          </a:p>
          <a:p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Конкуренция  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62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% </a:t>
            </a:r>
            <a:endParaRPr lang="ru-RU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/>
            </a:endParaRPr>
          </a:p>
          <a:p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Входной барьер 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73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% </a:t>
            </a:r>
            <a:endParaRPr lang="ru-RU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/>
            </a:endParaRPr>
          </a:p>
          <a:p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Перспективы 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86%</a:t>
            </a:r>
          </a:p>
          <a:p>
            <a:pPr algn="r"/>
            <a:r>
              <a:rPr lang="ru-RU" sz="1200" dirty="0" smtClean="0">
                <a:solidFill>
                  <a:srgbClr val="C00000"/>
                </a:solidFill>
                <a:latin typeface="Helvetica Neue"/>
              </a:rPr>
              <a:t>По данным портала </a:t>
            </a:r>
            <a:r>
              <a:rPr lang="en-US" sz="1200" dirty="0" err="1" smtClean="0">
                <a:solidFill>
                  <a:srgbClr val="C00000"/>
                </a:solidFill>
                <a:latin typeface="Helvetica Neue"/>
              </a:rPr>
              <a:t>Edunews</a:t>
            </a:r>
            <a:endParaRPr lang="ru-RU" sz="1200" dirty="0" smtClean="0">
              <a:solidFill>
                <a:srgbClr val="C00000"/>
              </a:solidFill>
              <a:latin typeface="Helvetica Neue"/>
            </a:endParaRPr>
          </a:p>
          <a:p>
            <a:pPr algn="r"/>
            <a:endParaRPr lang="ru-RU" sz="1200" dirty="0">
              <a:solidFill>
                <a:srgbClr val="C00000"/>
              </a:solidFill>
              <a:latin typeface="Helvetica Neue"/>
            </a:endParaRPr>
          </a:p>
          <a:p>
            <a:pPr algn="r"/>
            <a:endParaRPr lang="ru-RU" sz="1200" dirty="0" smtClean="0">
              <a:solidFill>
                <a:srgbClr val="C00000"/>
              </a:solidFill>
              <a:latin typeface="Helvetica Neue"/>
            </a:endParaRPr>
          </a:p>
          <a:p>
            <a:pPr algn="r"/>
            <a:endParaRPr lang="en-US" sz="1200" dirty="0">
              <a:solidFill>
                <a:srgbClr val="C00000"/>
              </a:solidFill>
              <a:latin typeface="Helvetica Neue"/>
            </a:endParaRPr>
          </a:p>
        </p:txBody>
      </p:sp>
      <p:pic>
        <p:nvPicPr>
          <p:cNvPr id="14" name="Picture 2" descr="Bulldozerveqtone — Шапочки магистр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30" y="-28938"/>
            <a:ext cx="1763688" cy="1375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68742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050831" y="-12208"/>
            <a:ext cx="8097777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МАГИСТРАТУРА </a:t>
            </a:r>
          </a:p>
          <a:p>
            <a:pPr algn="ctr"/>
            <a:r>
              <a:rPr lang="ru-RU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</a:t>
            </a:r>
            <a:r>
              <a:rPr lang="ru-RU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строительных материалов, изделий и конструкций</a:t>
            </a:r>
            <a:endParaRPr lang="ru-RU" sz="28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46223" y="1587384"/>
            <a:ext cx="4881955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hangingPunct="0"/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ЧЕГО НУЖНА МАГИСТРАТУРА?</a:t>
            </a:r>
            <a:endParaRPr lang="ru-RU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32654" y="2204864"/>
            <a:ext cx="4199586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Углубить свои знания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1475656" y="2204864"/>
            <a:ext cx="576064" cy="36004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Bulldozerveqtone — Шапочки магист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9586"/>
            <a:ext cx="1763688" cy="1375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15816" y="2924944"/>
            <a:ext cx="4199586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Получить специализацию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502523" y="3555012"/>
            <a:ext cx="4199586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Значительно улучшить качество образования и перспективы трудоустройства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227734" y="4725144"/>
            <a:ext cx="419958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Получить необходимый опыт и связи по профессии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632447" y="5733256"/>
            <a:ext cx="419958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Поменять место жительства и условия жизни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2081045" y="2934236"/>
            <a:ext cx="576064" cy="36004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2616440" y="3836657"/>
            <a:ext cx="576064" cy="36004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3059832" y="4868289"/>
            <a:ext cx="576064" cy="36004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3651670" y="5805264"/>
            <a:ext cx="576064" cy="36004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79801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468222" y="116631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МАГИСТРАТУРА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строительных материалов, изделий и конструкций</a:t>
            </a:r>
            <a:endParaRPr lang="ru-RU" sz="24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68222" y="1412776"/>
            <a:ext cx="727912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hangingPunct="0"/>
            <a:r>
              <a:rPr lang="ru-RU" sz="2000" dirty="0" smtClean="0"/>
              <a:t>Магистратура является важнейшей ступенью в системе подготовки высококвалифицированных кадров!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2274837"/>
            <a:ext cx="4572000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В процессе обучения студент магистратуры может сосредоточить свое внимание на рассмотрении узкоспециализированных вопросов, более детально изучить </a:t>
            </a:r>
            <a:r>
              <a:rPr lang="ru-RU" dirty="0" smtClean="0"/>
              <a:t>сферу производства строительных материалов и изделий, особенно </a:t>
            </a:r>
            <a:r>
              <a:rPr lang="ru-RU" dirty="0"/>
              <a:t>в сфере инноваций.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05342" y="4725144"/>
            <a:ext cx="7404886" cy="17543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Университет поддерживает </a:t>
            </a:r>
            <a:r>
              <a:rPr lang="ru-RU" dirty="0"/>
              <a:t>контакты с широким кругом организаций-партнеров, которые принимают активное участие в образовательном процессе подготовки студентов </a:t>
            </a:r>
            <a:r>
              <a:rPr lang="ru-RU" dirty="0" smtClean="0"/>
              <a:t>магистратуры: </a:t>
            </a:r>
            <a:r>
              <a:rPr lang="ru-RU" dirty="0"/>
              <a:t>ООО </a:t>
            </a:r>
            <a:r>
              <a:rPr lang="ru-RU" dirty="0" smtClean="0"/>
              <a:t>ТК </a:t>
            </a:r>
            <a:r>
              <a:rPr lang="ru-RU" dirty="0"/>
              <a:t>"</a:t>
            </a:r>
            <a:r>
              <a:rPr lang="ru-RU" dirty="0" err="1" smtClean="0"/>
              <a:t>Ликолор</a:t>
            </a:r>
            <a:r>
              <a:rPr lang="ru-RU" dirty="0"/>
              <a:t>", завод «</a:t>
            </a:r>
            <a:r>
              <a:rPr lang="ru-RU" dirty="0" err="1"/>
              <a:t>Сибит</a:t>
            </a:r>
            <a:r>
              <a:rPr lang="ru-RU" dirty="0"/>
              <a:t>», компания KNAUF, группа компаний «</a:t>
            </a:r>
            <a:r>
              <a:rPr lang="ru-RU" dirty="0" err="1"/>
              <a:t>Дискус</a:t>
            </a:r>
            <a:r>
              <a:rPr lang="ru-RU" dirty="0"/>
              <a:t>», строительный концерн «Сибирь», </a:t>
            </a:r>
            <a:r>
              <a:rPr lang="ru-RU" dirty="0" smtClean="0"/>
              <a:t>ЛКЗ «Колорит», заводы ЖБИ и другие</a:t>
            </a:r>
            <a:r>
              <a:rPr lang="ru-RU" dirty="0"/>
              <a:t>.</a:t>
            </a:r>
          </a:p>
        </p:txBody>
      </p:sp>
      <p:pic>
        <p:nvPicPr>
          <p:cNvPr id="8" name="Picture 2" descr="Bulldozerveqtone — Шапочки магист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203"/>
            <a:ext cx="1763688" cy="1375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72653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571604" y="214290"/>
            <a:ext cx="7072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поступления в магистратуру</a:t>
            </a:r>
            <a:endParaRPr lang="ru-RU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71604" y="5589240"/>
            <a:ext cx="695228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/>
              <a:t>Квалификация</a:t>
            </a:r>
            <a:r>
              <a:rPr lang="ru-RU" b="1" dirty="0"/>
              <a:t> </a:t>
            </a:r>
            <a:r>
              <a:rPr lang="ru-RU" dirty="0"/>
              <a:t>–</a:t>
            </a:r>
            <a:r>
              <a:rPr lang="ru-RU" b="1" dirty="0"/>
              <a:t> магистр, срок </a:t>
            </a:r>
            <a:r>
              <a:rPr lang="ru-RU" b="1" dirty="0" smtClean="0"/>
              <a:t>обучения очно </a:t>
            </a:r>
            <a:r>
              <a:rPr lang="ru-RU" b="1" dirty="0"/>
              <a:t>2 </a:t>
            </a:r>
            <a:r>
              <a:rPr lang="ru-RU" b="1" dirty="0" smtClean="0"/>
              <a:t>года, заочно -2,5 года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22077" y="1826537"/>
            <a:ext cx="4572000" cy="23391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Вступительные испытания </a:t>
            </a:r>
            <a:r>
              <a:rPr lang="ru-RU" dirty="0" smtClean="0"/>
              <a:t>при </a:t>
            </a:r>
            <a:r>
              <a:rPr lang="ru-RU" dirty="0"/>
              <a:t>приеме на обучение по очной и заочной формам обучения проводятся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форме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тестирования</a:t>
            </a:r>
            <a:r>
              <a:rPr lang="ru-RU" dirty="0" smtClean="0"/>
              <a:t>. </a:t>
            </a:r>
            <a:r>
              <a:rPr lang="ru-RU" dirty="0"/>
              <a:t>Все вступительные испытания оцениваются по 100-балльной шкале, минимальный балл для участия в конкурсе равен 30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93912" y="737510"/>
            <a:ext cx="7326560" cy="92333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dirty="0"/>
              <a:t>К освоению </a:t>
            </a:r>
            <a:r>
              <a:rPr lang="ru-RU" dirty="0" smtClean="0"/>
              <a:t>программы магистратуры по профилю ПСМИК </a:t>
            </a:r>
            <a:r>
              <a:rPr lang="ru-RU" dirty="0"/>
              <a:t>допускаются лица, имеющие высшее образование любого уровня.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60112" y="4221088"/>
            <a:ext cx="4926040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При приеме на обучение по </a:t>
            </a:r>
            <a:r>
              <a:rPr lang="ru-RU" dirty="0" smtClean="0"/>
              <a:t>программе </a:t>
            </a:r>
            <a:r>
              <a:rPr lang="ru-RU" dirty="0"/>
              <a:t>магистратуры </a:t>
            </a:r>
            <a:r>
              <a:rPr lang="ru-RU" dirty="0" smtClean="0"/>
              <a:t>НГАСУ </a:t>
            </a:r>
            <a:r>
              <a:rPr lang="ru-RU" dirty="0" smtClean="0"/>
              <a:t>(</a:t>
            </a:r>
            <a:r>
              <a:rPr lang="ru-RU" dirty="0" err="1"/>
              <a:t>С</a:t>
            </a:r>
            <a:r>
              <a:rPr lang="ru-RU" dirty="0" err="1" smtClean="0"/>
              <a:t>ибстрин</a:t>
            </a:r>
            <a:r>
              <a:rPr lang="ru-RU" dirty="0" smtClean="0"/>
              <a:t>) начисляет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баллы за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индивидуальные достижения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 descr="Bulldozerveqtone — Шапочки магист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30" y="0"/>
            <a:ext cx="1763688" cy="1375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75505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571604" y="214290"/>
            <a:ext cx="7072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 о сроках проведения приема</a:t>
            </a:r>
            <a:endParaRPr lang="ru-RU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648" y="1168397"/>
            <a:ext cx="7416824" cy="480131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224155"/>
            <a:r>
              <a:rPr lang="ru-RU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По</a:t>
            </a:r>
            <a:r>
              <a:rPr lang="ru-RU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 очной форме обучения в рамках контрольных цифр приёма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333333"/>
                </a:solidFill>
                <a:latin typeface="Arial"/>
              </a:rPr>
              <a:t>20 июня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 - начало приёма документов, необходимых для поступления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333333"/>
                </a:solidFill>
                <a:latin typeface="Arial"/>
              </a:rPr>
              <a:t>27 июля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 -  завершение приёма документов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333333"/>
                </a:solidFill>
                <a:latin typeface="Arial"/>
              </a:rPr>
              <a:t>03 августа  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- завершение вступительных испытаний</a:t>
            </a:r>
          </a:p>
          <a:p>
            <a:pPr marL="228600"/>
            <a:r>
              <a:rPr lang="ru-RU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По очной форме обучения на места по договорам об оказании платных образовательных услуг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333333"/>
                </a:solidFill>
                <a:latin typeface="Arial"/>
              </a:rPr>
              <a:t>20 июня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 - начало приёма документов, необходимых для поступления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333333"/>
                </a:solidFill>
                <a:latin typeface="Arial"/>
              </a:rPr>
              <a:t>24 августа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 - завершение приёма документов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333333"/>
                </a:solidFill>
                <a:latin typeface="Arial"/>
              </a:rPr>
              <a:t>26 августа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 -  завершение вступительных испытаний</a:t>
            </a:r>
          </a:p>
          <a:p>
            <a:pPr marL="228600"/>
            <a:r>
              <a:rPr lang="ru-RU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По заочной форме обучения на места по договорам об оказании платных образовательных услуг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333333"/>
                </a:solidFill>
                <a:latin typeface="Arial"/>
              </a:rPr>
              <a:t>20 июня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 - начало приёма документов, необходимых для поступления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333333"/>
                </a:solidFill>
                <a:latin typeface="Arial"/>
              </a:rPr>
              <a:t>16 сентября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 - завершение приёма документов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333333"/>
                </a:solidFill>
                <a:latin typeface="Arial"/>
              </a:rPr>
              <a:t>21 сентября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 -  завершение вступительных испытаний</a:t>
            </a:r>
            <a:endParaRPr lang="ru-RU" b="0" i="0" dirty="0">
              <a:solidFill>
                <a:srgbClr val="333333"/>
              </a:solidFill>
              <a:effectLst/>
              <a:latin typeface="Arial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 descr="Bulldozerveqtone — Шапочки магист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30" y="0"/>
            <a:ext cx="1763688" cy="1375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43377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571604" y="244806"/>
            <a:ext cx="70723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Преимущества обучения в </a:t>
            </a:r>
            <a:r>
              <a:rPr lang="ru-RU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магистратуре  по профилю ПСМИК</a:t>
            </a:r>
            <a:endParaRPr lang="ru-RU" sz="32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04186" y="1342624"/>
            <a:ext cx="760719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Получение  </a:t>
            </a:r>
            <a:r>
              <a:rPr lang="ru-RU" b="1" dirty="0">
                <a:solidFill>
                  <a:srgbClr val="002060"/>
                </a:solidFill>
              </a:rPr>
              <a:t>прикладных профессиональных </a:t>
            </a:r>
            <a:r>
              <a:rPr lang="ru-RU" b="1" dirty="0" smtClean="0">
                <a:solidFill>
                  <a:srgbClr val="002060"/>
                </a:solidFill>
              </a:rPr>
              <a:t>навыков, способствующих </a:t>
            </a:r>
            <a:r>
              <a:rPr lang="ru-RU" b="1" dirty="0">
                <a:solidFill>
                  <a:srgbClr val="002060"/>
                </a:solidFill>
              </a:rPr>
              <a:t>повышению конкурентоспособности выпускников магистратуры на рынке труда и в профессиональной </a:t>
            </a:r>
            <a:r>
              <a:rPr lang="ru-RU" b="1" dirty="0" smtClean="0">
                <a:solidFill>
                  <a:srgbClr val="002060"/>
                </a:solidFill>
              </a:rPr>
              <a:t>сфере;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Возможность  </a:t>
            </a:r>
            <a:r>
              <a:rPr lang="ru-RU" b="1" dirty="0">
                <a:solidFill>
                  <a:srgbClr val="002060"/>
                </a:solidFill>
              </a:rPr>
              <a:t>обучения в магистратуре без отрыва от работы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Максимальная  </a:t>
            </a:r>
            <a:r>
              <a:rPr lang="ru-RU" b="1" dirty="0">
                <a:solidFill>
                  <a:srgbClr val="002060"/>
                </a:solidFill>
              </a:rPr>
              <a:t>индивидуализация процесса </a:t>
            </a:r>
            <a:r>
              <a:rPr lang="ru-RU" b="1" dirty="0" smtClean="0">
                <a:solidFill>
                  <a:srgbClr val="002060"/>
                </a:solidFill>
              </a:rPr>
              <a:t>обучения;</a:t>
            </a:r>
          </a:p>
          <a:p>
            <a:pPr algn="just"/>
            <a:endParaRPr lang="ru-RU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Прохождение </a:t>
            </a:r>
            <a:r>
              <a:rPr lang="ru-RU" b="1" dirty="0">
                <a:solidFill>
                  <a:srgbClr val="002060"/>
                </a:solidFill>
              </a:rPr>
              <a:t>практик и стажировок в ведущих российских и зарубежных компаниях и на предприятиях строительной </a:t>
            </a:r>
            <a:r>
              <a:rPr lang="ru-RU" b="1" dirty="0" smtClean="0">
                <a:solidFill>
                  <a:srgbClr val="002060"/>
                </a:solidFill>
              </a:rPr>
              <a:t>сферы.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Завод по производству строительных материалов в Калининграде - ОАО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734215"/>
            <a:ext cx="2376264" cy="182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lan\OLD\Текущие дела\новые проекты приказов\служебные записки\Вести Сибстрина для Абитуриета\Картинки в газету\Технологи.jpg"/>
          <p:cNvPicPr>
            <a:picLocks noChangeAspect="1" noChangeArrowheads="1"/>
          </p:cNvPicPr>
          <p:nvPr/>
        </p:nvPicPr>
        <p:blipFill>
          <a:blip r:embed="rId3" cstate="print"/>
          <a:srcRect l="12821"/>
          <a:stretch>
            <a:fillRect/>
          </a:stretch>
        </p:blipFill>
        <p:spPr bwMode="auto">
          <a:xfrm>
            <a:off x="1565884" y="4727399"/>
            <a:ext cx="2130195" cy="1832594"/>
          </a:xfrm>
          <a:prstGeom prst="rect">
            <a:avLst/>
          </a:prstGeom>
          <a:noFill/>
        </p:spPr>
      </p:pic>
      <p:pic>
        <p:nvPicPr>
          <p:cNvPr id="1030" name="Picture 6" descr="Шаги в будущее — 3d печать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25946"/>
            <a:ext cx="2825952" cy="188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 descr="Bulldozerveqtone — Шапочки магистр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30" y="0"/>
            <a:ext cx="1763688" cy="1375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83941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468222" y="116631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МАГИСТРАТУРА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строительных материалов, изделий и конструкций</a:t>
            </a:r>
            <a:endParaRPr lang="ru-RU" sz="24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1382285"/>
            <a:ext cx="7704856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 hangingPunct="0">
              <a:buFont typeface="Arial" pitchFamily="34" charset="0"/>
              <a:buChar char="•"/>
            </a:pPr>
            <a:r>
              <a:rPr lang="ru-RU" sz="2000" dirty="0" smtClean="0"/>
              <a:t>Обучаясь в магистратуре Вы получите фундаментальные и прикладные знания, навыки и умения, позволяющие </a:t>
            </a:r>
            <a:r>
              <a:rPr lang="ru-RU" sz="2000" dirty="0"/>
              <a:t>оперировать всем разнообразием современных </a:t>
            </a:r>
            <a:r>
              <a:rPr lang="ru-RU" sz="2000" dirty="0" smtClean="0"/>
              <a:t>строительных </a:t>
            </a:r>
            <a:r>
              <a:rPr lang="ru-RU" sz="2000" dirty="0"/>
              <a:t>материалов, изделий и </a:t>
            </a:r>
            <a:r>
              <a:rPr lang="ru-RU" sz="2000" dirty="0" smtClean="0"/>
              <a:t>конструкций!</a:t>
            </a:r>
          </a:p>
          <a:p>
            <a:pPr marL="342900" indent="-342900" algn="just" hangingPunct="0">
              <a:buFont typeface="Arial" pitchFamily="34" charset="0"/>
              <a:buChar char="•"/>
            </a:pPr>
            <a:r>
              <a:rPr lang="ru-RU" sz="2000" dirty="0" smtClean="0"/>
              <a:t>Под </a:t>
            </a:r>
            <a:r>
              <a:rPr lang="ru-RU" sz="2000" dirty="0"/>
              <a:t>руководством наших профессоров и преподавателей </a:t>
            </a:r>
            <a:r>
              <a:rPr lang="ru-RU" sz="2000" dirty="0" smtClean="0"/>
              <a:t>Вы </a:t>
            </a:r>
            <a:r>
              <a:rPr lang="ru-RU" sz="2000" dirty="0"/>
              <a:t>овладеете методологией постановки и проведения научно-исследовательской работы, построения математической модели процессов при разработке новых материалов, получите представление о современных методах </a:t>
            </a:r>
            <a:r>
              <a:rPr lang="ru-RU" sz="2000" dirty="0" smtClean="0"/>
              <a:t>исследований </a:t>
            </a:r>
            <a:r>
              <a:rPr lang="ru-RU" sz="2000" dirty="0"/>
              <a:t>и навыки их применения в процессе работы. </a:t>
            </a:r>
            <a:endParaRPr lang="ru-RU" sz="2000" dirty="0" smtClean="0"/>
          </a:p>
        </p:txBody>
      </p:sp>
      <p:pic>
        <p:nvPicPr>
          <p:cNvPr id="2050" name="Picture 2" descr="Испытательный центр НГАСУ(Сибстрин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400" y="5075679"/>
            <a:ext cx="3168352" cy="173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Лаборатор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956" y="5091881"/>
            <a:ext cx="2754052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2" name="Picture 2" descr="Bulldozerveqtone — Шапочки магистр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30" y="0"/>
            <a:ext cx="1763688" cy="1375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78390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Bulldozerveqtone — Шапочки магист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30" y="-85701"/>
            <a:ext cx="1626932" cy="12687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468222" y="116631"/>
            <a:ext cx="707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Тематика выпускных квалификационных работ: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1382285"/>
            <a:ext cx="7704856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 hangingPunct="0">
              <a:buFont typeface="Arial" pitchFamily="34" charset="0"/>
              <a:buChar char="•"/>
            </a:pPr>
            <a:endParaRPr lang="ru-RU" sz="2000" dirty="0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1046222" y="947628"/>
            <a:ext cx="7918265" cy="51706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 hangingPunct="0">
              <a:buFont typeface="Arial" pitchFamily="34" charset="0"/>
              <a:buChar char="•"/>
            </a:pPr>
            <a:r>
              <a:rPr lang="ru-RU" dirty="0"/>
              <a:t>Производство материалов для оснований дорог с применением сталеплавильных </a:t>
            </a:r>
            <a:r>
              <a:rPr lang="ru-RU" dirty="0" smtClean="0"/>
              <a:t>шлаков</a:t>
            </a:r>
          </a:p>
          <a:p>
            <a:pPr marL="342900" indent="-342900" algn="just" hangingPunct="0">
              <a:buFont typeface="Arial" pitchFamily="34" charset="0"/>
              <a:buChar char="•"/>
            </a:pPr>
            <a:r>
              <a:rPr lang="ru-RU" dirty="0"/>
              <a:t>Модифицирование мелкозернистого бетона дисперсными минеральными </a:t>
            </a:r>
            <a:r>
              <a:rPr lang="ru-RU" dirty="0" smtClean="0"/>
              <a:t>добавками</a:t>
            </a:r>
          </a:p>
          <a:p>
            <a:pPr marL="342900" indent="-342900" algn="just" hangingPunct="0">
              <a:buFont typeface="Arial" pitchFamily="34" charset="0"/>
              <a:buChar char="•"/>
            </a:pPr>
            <a:r>
              <a:rPr lang="ru-RU" dirty="0"/>
              <a:t>Исследование фактов, влияющих на различные свойства бетонных смесей и бетонов, при использовании добавок </a:t>
            </a:r>
            <a:endParaRPr lang="ru-RU" dirty="0" smtClean="0"/>
          </a:p>
          <a:p>
            <a:pPr marL="342900" indent="-342900" algn="just" hangingPunct="0">
              <a:buFont typeface="Arial" pitchFamily="34" charset="0"/>
              <a:buChar char="•"/>
            </a:pPr>
            <a:r>
              <a:rPr lang="ru-RU" dirty="0"/>
              <a:t>Композиционные материалы на основе отходов производства </a:t>
            </a:r>
            <a:endParaRPr lang="ru-RU" dirty="0" smtClean="0"/>
          </a:p>
          <a:p>
            <a:pPr marL="342900" indent="-342900" algn="just" hangingPunct="0">
              <a:buFont typeface="Arial" pitchFamily="34" charset="0"/>
              <a:buChar char="•"/>
            </a:pPr>
            <a:r>
              <a:rPr lang="ru-RU" dirty="0" smtClean="0"/>
              <a:t>Моделирование </a:t>
            </a:r>
            <a:r>
              <a:rPr lang="ru-RU" dirty="0"/>
              <a:t>свойств дисперсно-армированных </a:t>
            </a:r>
            <a:r>
              <a:rPr lang="ru-RU" dirty="0" smtClean="0"/>
              <a:t>бетонов</a:t>
            </a:r>
          </a:p>
          <a:p>
            <a:pPr marL="342900" indent="-342900" algn="just" hangingPunct="0">
              <a:buFont typeface="Arial" pitchFamily="34" charset="0"/>
              <a:buChar char="•"/>
            </a:pPr>
            <a:r>
              <a:rPr lang="ru-RU" dirty="0"/>
              <a:t>Термомеханическое модифицирование древесины для малоэтажного </a:t>
            </a:r>
            <a:r>
              <a:rPr lang="ru-RU" dirty="0" smtClean="0"/>
              <a:t>строительства</a:t>
            </a:r>
          </a:p>
          <a:p>
            <a:pPr marL="342900" indent="-342900" algn="just" hangingPunct="0">
              <a:buFont typeface="Arial" pitchFamily="34" charset="0"/>
              <a:buChar char="•"/>
            </a:pPr>
            <a:r>
              <a:rPr lang="ru-RU" dirty="0"/>
              <a:t>Комплексные водостойкие гипсовые вяжущие и их применение в </a:t>
            </a:r>
            <a:r>
              <a:rPr lang="ru-RU" dirty="0" smtClean="0"/>
              <a:t>строительстве</a:t>
            </a:r>
          </a:p>
          <a:p>
            <a:pPr marL="342900" indent="-342900" algn="just" hangingPunct="0">
              <a:buFont typeface="Arial" pitchFamily="34" charset="0"/>
              <a:buChar char="•"/>
            </a:pPr>
            <a:r>
              <a:rPr lang="ru-RU" dirty="0" smtClean="0"/>
              <a:t>Материалы на основе магнезиальных вяжущих</a:t>
            </a:r>
          </a:p>
          <a:p>
            <a:pPr marL="342900" indent="-342900" algn="just" hangingPunct="0">
              <a:buFont typeface="Arial" pitchFamily="34" charset="0"/>
              <a:buChar char="•"/>
            </a:pPr>
            <a:r>
              <a:rPr lang="ru-RU" dirty="0"/>
              <a:t>Керамический кирпич на основе местного активированного </a:t>
            </a:r>
            <a:r>
              <a:rPr lang="ru-RU" dirty="0" smtClean="0"/>
              <a:t>кирпича</a:t>
            </a:r>
          </a:p>
          <a:p>
            <a:pPr marL="342900" indent="-342900" algn="just" hangingPunct="0">
              <a:buFont typeface="Arial" pitchFamily="34" charset="0"/>
              <a:buChar char="•"/>
            </a:pPr>
            <a:r>
              <a:rPr lang="ru-RU" dirty="0" err="1"/>
              <a:t>Одностенные</a:t>
            </a:r>
            <a:r>
              <a:rPr lang="ru-RU" dirty="0"/>
              <a:t> углеродные </a:t>
            </a:r>
            <a:r>
              <a:rPr lang="ru-RU" dirty="0" err="1"/>
              <a:t>нанотрубки</a:t>
            </a:r>
            <a:r>
              <a:rPr lang="ru-RU" dirty="0"/>
              <a:t> </a:t>
            </a:r>
            <a:endParaRPr lang="ru-RU" dirty="0" smtClean="0"/>
          </a:p>
          <a:p>
            <a:pPr algn="just" hangingPunct="0"/>
            <a:r>
              <a:rPr lang="ru-RU" dirty="0" smtClean="0"/>
              <a:t>для </a:t>
            </a:r>
            <a:r>
              <a:rPr lang="ru-RU" dirty="0"/>
              <a:t>модифицирования </a:t>
            </a:r>
            <a:r>
              <a:rPr lang="ru-RU" dirty="0" smtClean="0"/>
              <a:t>бетонов </a:t>
            </a:r>
          </a:p>
          <a:p>
            <a:pPr algn="just" hangingPunct="0"/>
            <a:endParaRPr lang="ru-RU" sz="2400" dirty="0" smtClean="0"/>
          </a:p>
        </p:txBody>
      </p:sp>
      <p:pic>
        <p:nvPicPr>
          <p:cNvPr id="3079" name="Picture 7" descr="http://www.sibstrin.ru/uploads/gallery/vic-3d/150/DSC082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103" y="4987327"/>
            <a:ext cx="306466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03498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19672" y="26064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Магистратура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строительных материалов, изделий и конструкций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07481" y="1772816"/>
            <a:ext cx="6696744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Трудоустройство выпускников </a:t>
            </a:r>
            <a:r>
              <a:rPr lang="ru-RU" dirty="0">
                <a:solidFill>
                  <a:prstClr val="black"/>
                </a:solidFill>
              </a:rPr>
              <a:t>происходит в ведущих проектных, строительных и эксплуатирующих организациях, </a:t>
            </a:r>
            <a:r>
              <a:rPr lang="ru-RU" dirty="0" smtClean="0">
                <a:solidFill>
                  <a:prstClr val="black"/>
                </a:solidFill>
              </a:rPr>
              <a:t>на </a:t>
            </a:r>
            <a:r>
              <a:rPr lang="ru-RU" dirty="0">
                <a:solidFill>
                  <a:prstClr val="black"/>
                </a:solidFill>
              </a:rPr>
              <a:t>предприятиях строительной индустрии, в конструкторских бюро, федеральных, региональных и муниципальных структурах и учреждениях, ответственных за организацию и управление </a:t>
            </a:r>
            <a:r>
              <a:rPr lang="ru-RU" dirty="0" smtClean="0">
                <a:solidFill>
                  <a:prstClr val="black"/>
                </a:solidFill>
              </a:rPr>
              <a:t>строительством.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51920" y="4696351"/>
            <a:ext cx="51480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prstClr val="black"/>
                </a:solidFill>
              </a:rPr>
              <a:t>Выпускающее структурное подразделение: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Кафедра Строительных материалов, стандартизации, сертификации </a:t>
            </a:r>
          </a:p>
          <a:p>
            <a:r>
              <a:rPr lang="ru-RU" dirty="0" smtClean="0">
                <a:solidFill>
                  <a:prstClr val="black"/>
                </a:solidFill>
              </a:rPr>
              <a:t>Новосибирск, ул. Тургенева, 159, </a:t>
            </a:r>
            <a:r>
              <a:rPr lang="ru-RU" dirty="0" err="1" smtClean="0">
                <a:solidFill>
                  <a:prstClr val="black"/>
                </a:solidFill>
              </a:rPr>
              <a:t>каб</a:t>
            </a:r>
            <a:r>
              <a:rPr lang="ru-RU" dirty="0" smtClean="0">
                <a:solidFill>
                  <a:prstClr val="black"/>
                </a:solidFill>
              </a:rPr>
              <a:t>. 275, тел.:</a:t>
            </a:r>
            <a:r>
              <a:rPr lang="en-US" dirty="0"/>
              <a:t>(383) </a:t>
            </a:r>
            <a:r>
              <a:rPr lang="en-US" dirty="0" smtClean="0"/>
              <a:t>266-42-94</a:t>
            </a:r>
            <a:endParaRPr lang="ru-RU" dirty="0" smtClean="0"/>
          </a:p>
          <a:p>
            <a:r>
              <a:rPr lang="en-US" dirty="0" smtClean="0">
                <a:solidFill>
                  <a:prstClr val="black"/>
                </a:solidFill>
              </a:rPr>
              <a:t>E-mail</a:t>
            </a:r>
            <a:r>
              <a:rPr lang="ru-RU" dirty="0" smtClean="0">
                <a:solidFill>
                  <a:prstClr val="black"/>
                </a:solidFill>
              </a:rPr>
              <a:t>: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hlinkClick r:id="rId2"/>
              </a:rPr>
              <a:t>o.smirnova@sibstrin.ru</a:t>
            </a: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2" name="Picture 2" descr="Bulldozerveqtone — Шапочки магистр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30" y="0"/>
            <a:ext cx="1763688" cy="1375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839614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5468</TotalTime>
  <Words>552</Words>
  <Application>Microsoft Office PowerPoint</Application>
  <PresentationFormat>Экран (4:3)</PresentationFormat>
  <Paragraphs>82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Анжелика</dc:creator>
  <cp:lastModifiedBy>User</cp:lastModifiedBy>
  <cp:revision>557</cp:revision>
  <dcterms:created xsi:type="dcterms:W3CDTF">2013-10-18T10:51:47Z</dcterms:created>
  <dcterms:modified xsi:type="dcterms:W3CDTF">2020-05-06T11:39:11Z</dcterms:modified>
</cp:coreProperties>
</file>